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19"/>
  </p:notesMasterIdLst>
  <p:sldIdLst>
    <p:sldId id="273" r:id="rId10"/>
    <p:sldId id="274" r:id="rId11"/>
    <p:sldId id="272" r:id="rId12"/>
    <p:sldId id="281" r:id="rId13"/>
    <p:sldId id="278" r:id="rId14"/>
    <p:sldId id="285" r:id="rId15"/>
    <p:sldId id="279" r:id="rId16"/>
    <p:sldId id="284" r:id="rId17"/>
    <p:sldId id="28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62" autoAdjust="0"/>
    <p:restoredTop sz="96395" autoAdjust="0"/>
  </p:normalViewPr>
  <p:slideViewPr>
    <p:cSldViewPr snapToGrid="0">
      <p:cViewPr varScale="1">
        <p:scale>
          <a:sx n="107" d="100"/>
          <a:sy n="107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21/01/2025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21/01/2025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21/01/2025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21/01/2025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21/01/2025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21/01/2025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21/01/2025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JANVIER 2025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tickets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874DC1-A230-E90F-9620-5157B2D98187}"/>
              </a:ext>
            </a:extLst>
          </p:cNvPr>
          <p:cNvSpPr/>
          <p:nvPr/>
        </p:nvSpPr>
        <p:spPr>
          <a:xfrm>
            <a:off x="480482" y="1967163"/>
            <a:ext cx="2863515" cy="4574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i="1" dirty="0">
                <a:solidFill>
                  <a:schemeClr val="tx1"/>
                </a:solidFill>
              </a:rPr>
              <a:t>Les thématiques </a:t>
            </a:r>
            <a:r>
              <a:rPr lang="fr-FR" sz="1400" b="1" i="1" dirty="0">
                <a:solidFill>
                  <a:schemeClr val="tx1"/>
                </a:solidFill>
              </a:rPr>
              <a:t>demandes</a:t>
            </a:r>
            <a:r>
              <a:rPr lang="fr-FR" sz="1400" i="1" dirty="0">
                <a:solidFill>
                  <a:schemeClr val="tx1"/>
                </a:solidFill>
              </a:rPr>
              <a:t> et </a:t>
            </a:r>
            <a:r>
              <a:rPr lang="fr-FR" sz="1400" b="1" i="1" dirty="0">
                <a:solidFill>
                  <a:schemeClr val="tx1"/>
                </a:solidFill>
              </a:rPr>
              <a:t>extractions</a:t>
            </a:r>
            <a:r>
              <a:rPr lang="fr-FR" sz="1400" i="1" dirty="0">
                <a:solidFill>
                  <a:schemeClr val="tx1"/>
                </a:solidFill>
              </a:rPr>
              <a:t> ont été identifiées dans les demandes les plus récurrentes et les plus impactantes.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3549316" y="1967163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3549316" y="2523946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4921249" y="2523945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6301318" y="2530450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3549316" y="3300640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4921249" y="3300639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6301318" y="3307144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3549316" y="4077690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4921249" y="4077689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6301318" y="4084194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3549316" y="4853606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4929385" y="4849375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6301322" y="4849375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7683527" y="4842870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3549316" y="5618786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4921249" y="5618785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9061456" y="2519653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7673251" y="4091408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9045184" y="4091407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10425253" y="4097912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6301318" y="5612816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7673251" y="5612815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7681387" y="2527106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7673251" y="3296740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9045184" y="3296739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10425253" y="3306336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9045184" y="5609496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218" name="Rectangle 217">
            <a:extLst>
              <a:ext uri="{FF2B5EF4-FFF2-40B4-BE49-F238E27FC236}">
                <a16:creationId xmlns:a16="http://schemas.microsoft.com/office/drawing/2014/main" id="{B877D9A6-3F57-FD2F-32C9-CFBD85ED3EAA}"/>
              </a:ext>
            </a:extLst>
          </p:cNvPr>
          <p:cNvSpPr/>
          <p:nvPr/>
        </p:nvSpPr>
        <p:spPr>
          <a:xfrm>
            <a:off x="3439886" y="2411186"/>
            <a:ext cx="7500257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A61F75C6-CA95-272B-4534-D2FDA968F319}"/>
              </a:ext>
            </a:extLst>
          </p:cNvPr>
          <p:cNvSpPr/>
          <p:nvPr/>
        </p:nvSpPr>
        <p:spPr>
          <a:xfrm>
            <a:off x="3439886" y="3174013"/>
            <a:ext cx="827163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B24846B-CD5B-B4EC-17CE-8F1595084460}"/>
              </a:ext>
            </a:extLst>
          </p:cNvPr>
          <p:cNvSpPr/>
          <p:nvPr/>
        </p:nvSpPr>
        <p:spPr>
          <a:xfrm>
            <a:off x="3549316" y="5545738"/>
            <a:ext cx="827163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C8E85C71-5379-46C4-1DDB-3AB98C1D11C5}"/>
              </a:ext>
            </a:extLst>
          </p:cNvPr>
          <p:cNvSpPr/>
          <p:nvPr/>
        </p:nvSpPr>
        <p:spPr>
          <a:xfrm>
            <a:off x="6273531" y="3933826"/>
            <a:ext cx="5437986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D4819E6-CACD-189C-C969-B7A4BFA00F4D}"/>
              </a:ext>
            </a:extLst>
          </p:cNvPr>
          <p:cNvSpPr/>
          <p:nvPr/>
        </p:nvSpPr>
        <p:spPr>
          <a:xfrm>
            <a:off x="3464588" y="4739782"/>
            <a:ext cx="1330174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CCF2A-3450-0F83-05BB-5FDE86DF7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57AE7F3A-8DE4-4579-FB7E-B5A526F048CB}"/>
              </a:ext>
            </a:extLst>
          </p:cNvPr>
          <p:cNvSpPr/>
          <p:nvPr/>
        </p:nvSpPr>
        <p:spPr>
          <a:xfrm>
            <a:off x="3462021" y="2310152"/>
            <a:ext cx="2643326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8728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marL="228600" indent="-228600" algn="ctr">
              <a:buAutoNum type="arabicPeriod"/>
            </a:pPr>
            <a:r>
              <a:rPr lang="fr-FR" sz="1200" dirty="0">
                <a:solidFill>
                  <a:schemeClr val="tx1"/>
                </a:solidFill>
              </a:rPr>
              <a:t>Pouvoir compter le nombre de personnes qui entrent pour la première fois en dispositif dans le cadre du processus d’une demande d’insertion.</a:t>
            </a:r>
          </a:p>
          <a:p>
            <a:pPr marL="228600" indent="-228600" algn="ctr">
              <a:buAutoNum type="arabicPeriod"/>
            </a:pPr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      2. Pour ces personnes, mesurer le temps écoulé entre leur 1ere entrée en dispositif et la première transmission de leur demande au SIAO.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65980C1-C3D9-5CEE-E72F-F2FDF2A5275E}"/>
              </a:ext>
            </a:extLst>
          </p:cNvPr>
          <p:cNvSpPr/>
          <p:nvPr/>
        </p:nvSpPr>
        <p:spPr>
          <a:xfrm>
            <a:off x="6272475" y="2321588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</a:t>
            </a:r>
            <a:r>
              <a:rPr lang="fr-FR" sz="12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8730</a:t>
            </a:r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b="0" i="0" dirty="0">
                <a:solidFill>
                  <a:srgbClr val="000000"/>
                </a:solidFill>
                <a:effectLst/>
              </a:rPr>
              <a:t>Pouvoir mesurer le temps entre l’orientation par le SIAO et l’entrée effective de la personne dans le dispositif.</a:t>
            </a:r>
          </a:p>
          <a:p>
            <a:pPr algn="ctr"/>
            <a:endParaRPr lang="fr-FR" sz="1200" dirty="0">
              <a:solidFill>
                <a:srgbClr val="000000"/>
              </a:solidFill>
            </a:endParaRPr>
          </a:p>
          <a:p>
            <a:pPr algn="ctr"/>
            <a:r>
              <a:rPr lang="fr-FR" sz="1200" b="0" i="0" dirty="0">
                <a:solidFill>
                  <a:srgbClr val="000000"/>
                </a:solidFill>
                <a:effectLst/>
              </a:rPr>
              <a:t>Se basera sur la date d’entrée effective et de la date de la cr</a:t>
            </a:r>
            <a:r>
              <a:rPr lang="fr-FR" sz="1200" dirty="0">
                <a:solidFill>
                  <a:srgbClr val="000000"/>
                </a:solidFill>
              </a:rPr>
              <a:t>éation de l’orientation</a:t>
            </a:r>
            <a:endParaRPr lang="fr-FR" sz="1200" b="0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BB2BB0-DD1E-E1B9-F021-1412FCCEF919}"/>
              </a:ext>
            </a:extLst>
          </p:cNvPr>
          <p:cNvSpPr/>
          <p:nvPr/>
        </p:nvSpPr>
        <p:spPr>
          <a:xfrm>
            <a:off x="8521185" y="2321588"/>
            <a:ext cx="208158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</a:t>
            </a:r>
            <a:r>
              <a:rPr lang="fr-FR" sz="12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8731</a:t>
            </a:r>
            <a:r>
              <a:rPr lang="fr-FR" sz="1200" i="1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Pouvoir mesurer le nombre d'échanges entre le SIAO et les utilisateurs de premier accueil pour qu'une demande d'insertion soit suffisamment complète pour une prise en charge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8F7C174-432C-49FD-D074-1CF2E11C74C1}"/>
              </a:ext>
            </a:extLst>
          </p:cNvPr>
          <p:cNvSpPr/>
          <p:nvPr/>
        </p:nvSpPr>
        <p:spPr>
          <a:xfrm>
            <a:off x="460232" y="1765777"/>
            <a:ext cx="11076422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Tickets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8BD9045-AB67-ADAD-CBC5-DBB09C35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1/3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1305F9E-CE2F-2547-9A13-E68074AFD4B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F0D53D-E498-9B6D-CEC0-ED72565A3B0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3DA03A8D-91AF-F9DC-3F54-0B5BED275C29}"/>
              </a:ext>
            </a:extLst>
          </p:cNvPr>
          <p:cNvGrpSpPr/>
          <p:nvPr/>
        </p:nvGrpSpPr>
        <p:grpSpPr>
          <a:xfrm>
            <a:off x="8835193" y="2500317"/>
            <a:ext cx="1453565" cy="394645"/>
            <a:chOff x="546100" y="1612900"/>
            <a:chExt cx="1174750" cy="47067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3E271BD-3218-F9B6-B586-EAC500C20E8C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AD243C94-CB07-A6FB-9C1C-AC3496FA0ED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898B4E51-3BA3-51A5-2207-64F13386D8D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7C4D83A3-F915-8DE6-DC30-3E7BEEC397A8}"/>
              </a:ext>
            </a:extLst>
          </p:cNvPr>
          <p:cNvSpPr/>
          <p:nvPr/>
        </p:nvSpPr>
        <p:spPr>
          <a:xfrm>
            <a:off x="460232" y="2321588"/>
            <a:ext cx="2834661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8727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marL="228600" indent="-228600" algn="ctr">
              <a:buAutoNum type="arabicPeriod"/>
            </a:pPr>
            <a:r>
              <a:rPr lang="fr-FR" sz="1200" dirty="0">
                <a:solidFill>
                  <a:schemeClr val="tx1"/>
                </a:solidFill>
              </a:rPr>
              <a:t>Pouvoir compter le nombre de personnes dont la demande d’insertion est entrée pour la première fois dans une liste d’attente au cours d’une période donnée.</a:t>
            </a:r>
          </a:p>
          <a:p>
            <a:pPr marL="228600" indent="-228600" algn="ctr">
              <a:buAutoNum type="arabicPeriod"/>
            </a:pPr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      2. Mesurer le temps écoulé entre le premier ajout d’une personne en liste d’attente et son entrée dans un dispositif (si elle est entrée)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92B55FB-70C2-4683-54FC-1A0C0EFE98F8}"/>
              </a:ext>
            </a:extLst>
          </p:cNvPr>
          <p:cNvGrpSpPr/>
          <p:nvPr/>
        </p:nvGrpSpPr>
        <p:grpSpPr>
          <a:xfrm>
            <a:off x="6586483" y="2499284"/>
            <a:ext cx="1453565" cy="394645"/>
            <a:chOff x="546100" y="1612900"/>
            <a:chExt cx="1174750" cy="47067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31074B8-CE3B-FD60-4F65-243A5FAC2718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1132EB89-E845-9085-D5C2-8FA8EC1C1A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6E3B8BC8-4E0F-5021-2AEA-D694DD60754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ADF99EFE-60EB-1EBE-A922-5B280AA475E7}"/>
              </a:ext>
            </a:extLst>
          </p:cNvPr>
          <p:cNvGrpSpPr/>
          <p:nvPr/>
        </p:nvGrpSpPr>
        <p:grpSpPr>
          <a:xfrm>
            <a:off x="4008564" y="2499284"/>
            <a:ext cx="1453565" cy="394645"/>
            <a:chOff x="546100" y="1612900"/>
            <a:chExt cx="1174750" cy="47067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7B535A-42D4-8119-CEB0-F466BCD53264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61982855-6DB2-5DBB-5B6E-27340926572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8761258C-E2E6-9609-8CCC-6CEAC2694D9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1E133FC5-4907-4EC2-85FA-FD59197C4A9C}"/>
              </a:ext>
            </a:extLst>
          </p:cNvPr>
          <p:cNvGrpSpPr/>
          <p:nvPr/>
        </p:nvGrpSpPr>
        <p:grpSpPr>
          <a:xfrm>
            <a:off x="1150779" y="2539890"/>
            <a:ext cx="1453565" cy="394645"/>
            <a:chOff x="546100" y="1612900"/>
            <a:chExt cx="1174750" cy="47067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BCE05FA-1183-72D5-8F8B-E8A0872C564D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 : coins arrondis 14">
              <a:extLst>
                <a:ext uri="{FF2B5EF4-FFF2-40B4-BE49-F238E27FC236}">
                  <a16:creationId xmlns:a16="http://schemas.microsoft.com/office/drawing/2014/main" id="{8F3D3E82-FF10-6B6F-0822-170AA9DFB54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E4711A93-96E9-3BA6-78AC-FF48CEE0822B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283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45EFA-AEFC-CAB9-F96E-3C7630749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CBB3AF-037B-C409-2133-4A0863FDD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2/3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F9C968-45C5-73EB-5CCD-4E3658C0446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B15E3A-09F9-FD2E-AE87-183F705A261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07C8CA7-863F-D371-0DB3-B6AC953B68C1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Tickets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DD38C2E-DE50-3237-AA27-C8126FB80CF7}"/>
              </a:ext>
            </a:extLst>
          </p:cNvPr>
          <p:cNvSpPr/>
          <p:nvPr/>
        </p:nvSpPr>
        <p:spPr>
          <a:xfrm>
            <a:off x="469112" y="2312329"/>
            <a:ext cx="3251988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7509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Conserver la demande "à MAJ" dans la liste d'attente sur laquelle elle a été inscrite</a:t>
            </a:r>
          </a:p>
          <a:p>
            <a:pPr algn="ctr"/>
            <a:endParaRPr lang="fr-FR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fr-FR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fr-FR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fr-FR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fr-FR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fr-FR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lang="fr-FR" sz="1200" i="1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3C1A0C2-FF0F-6AF9-6E0B-660716E3F2F2}"/>
              </a:ext>
            </a:extLst>
          </p:cNvPr>
          <p:cNvSpPr/>
          <p:nvPr/>
        </p:nvSpPr>
        <p:spPr>
          <a:xfrm>
            <a:off x="4319483" y="2312329"/>
            <a:ext cx="3251988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</a:t>
            </a:r>
            <a:r>
              <a:rPr lang="fr-FR" sz="12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8434</a:t>
            </a:r>
            <a:r>
              <a:rPr lang="fr-FR" sz="1200" i="1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 tant que travailleur social, pouvoir enregistrer une information de mise à jour sur une demande même lorsqu’elle n'est pas </a:t>
            </a:r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</a:rPr>
              <a:t>au statut</a:t>
            </a:r>
            <a:r>
              <a:rPr lang="fr-FR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mettre à jour</a:t>
            </a:r>
          </a:p>
          <a:p>
            <a:pPr algn="ctr"/>
            <a:endParaRPr lang="fr-FR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30B5481B-60A0-C841-BF3C-1920D2B93286}"/>
              </a:ext>
            </a:extLst>
          </p:cNvPr>
          <p:cNvGrpSpPr/>
          <p:nvPr/>
        </p:nvGrpSpPr>
        <p:grpSpPr>
          <a:xfrm>
            <a:off x="1192343" y="2460414"/>
            <a:ext cx="1454287" cy="364802"/>
            <a:chOff x="546100" y="1612899"/>
            <a:chExt cx="1174750" cy="42917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7AC6701-E297-381B-762D-7EFDC2FB0DD3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id="{B9488F40-2416-0A92-E164-14E6EE2DD54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907687C5-C181-8B7A-7BC0-6BFAF2FFD96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5351C22A-7C7E-199C-0EF5-189C0ADFAA00}"/>
              </a:ext>
            </a:extLst>
          </p:cNvPr>
          <p:cNvGrpSpPr/>
          <p:nvPr/>
        </p:nvGrpSpPr>
        <p:grpSpPr>
          <a:xfrm>
            <a:off x="5366750" y="2471547"/>
            <a:ext cx="1454287" cy="364802"/>
            <a:chOff x="546100" y="1612899"/>
            <a:chExt cx="1174750" cy="42917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032A3D7-1361-3159-A75B-56E11EA5653E}"/>
                </a:ext>
              </a:extLst>
            </p:cNvPr>
            <p:cNvSpPr/>
            <p:nvPr/>
          </p:nvSpPr>
          <p:spPr>
            <a:xfrm>
              <a:off x="546100" y="1612899"/>
              <a:ext cx="1174750" cy="42917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 : coins arrondis 25">
              <a:extLst>
                <a:ext uri="{FF2B5EF4-FFF2-40B4-BE49-F238E27FC236}">
                  <a16:creationId xmlns:a16="http://schemas.microsoft.com/office/drawing/2014/main" id="{125C8DEB-E1D1-DFA1-6AEF-C5F19C963C2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AB0FA8EF-034E-E6CB-A099-9875C7BAD1C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D1D0961D-64E3-3CC9-19AB-1578ECFDE426}"/>
              </a:ext>
            </a:extLst>
          </p:cNvPr>
          <p:cNvSpPr/>
          <p:nvPr/>
        </p:nvSpPr>
        <p:spPr>
          <a:xfrm>
            <a:off x="8273780" y="2312329"/>
            <a:ext cx="3251988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>
                <a:solidFill>
                  <a:schemeClr val="tx1"/>
                </a:solidFill>
              </a:rPr>
              <a:t>Ticket </a:t>
            </a:r>
            <a:r>
              <a:rPr lang="fr-FR" sz="12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8435</a:t>
            </a:r>
            <a:endParaRPr lang="fr-FR" sz="1200" i="1" dirty="0">
              <a:solidFill>
                <a:schemeClr val="tx1"/>
              </a:solidFill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Résoudre un problème de suppression de demande 115 impossible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  <a:p>
            <a:pPr algn="ctr"/>
            <a:r>
              <a:rPr lang="fr-FR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Une erreur technique apparait quand on valide la suppression de la demande et la suppression n'est pas réalisée</a:t>
            </a:r>
          </a:p>
          <a:p>
            <a:pPr algn="ctr"/>
            <a:endParaRPr lang="fr-FR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fr-FR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7319A04A-281D-3A93-F3CB-4064C3976EC6}"/>
              </a:ext>
            </a:extLst>
          </p:cNvPr>
          <p:cNvGrpSpPr/>
          <p:nvPr/>
        </p:nvGrpSpPr>
        <p:grpSpPr>
          <a:xfrm>
            <a:off x="9372367" y="2467985"/>
            <a:ext cx="1406047" cy="359845"/>
            <a:chOff x="546100" y="1612900"/>
            <a:chExt cx="1174750" cy="429172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D861E0F-B60A-4962-5363-CC1D4A615370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Rectangle : coins arrondis 60">
              <a:extLst>
                <a:ext uri="{FF2B5EF4-FFF2-40B4-BE49-F238E27FC236}">
                  <a16:creationId xmlns:a16="http://schemas.microsoft.com/office/drawing/2014/main" id="{CF4E3BEA-7AEC-65E8-B9F1-E2D332777AB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0E60D346-5FE3-B2B5-38CE-5645F3BC64EB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pic>
        <p:nvPicPr>
          <p:cNvPr id="12" name="Image 11">
            <a:extLst>
              <a:ext uri="{FF2B5EF4-FFF2-40B4-BE49-F238E27FC236}">
                <a16:creationId xmlns:a16="http://schemas.microsoft.com/office/drawing/2014/main" id="{4EE68A0E-E649-0385-FC7C-672FCABCF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723" y="4317798"/>
            <a:ext cx="3002765" cy="134020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479B91CC-0538-F14A-4254-36B985452E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9337" y="4301465"/>
            <a:ext cx="1816203" cy="1710965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785AC54B-C4D9-64F7-5EED-AE3D597724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9393" y="4723714"/>
            <a:ext cx="697757" cy="131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00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F5716-CA5A-86F7-9DCD-E4877EB7C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1D6F5-EBA2-A3AA-E504-7CAB2AE5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3/3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9345C8-BA40-C698-58DF-FCFD997864E1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22/01/2025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50DABA-4B0C-F0B3-A763-083C730564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F3A5176-B1AC-C688-EA90-5C6764DBB3F1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431FE78-A36A-597E-4F7C-BF8C13F475A0}"/>
              </a:ext>
            </a:extLst>
          </p:cNvPr>
          <p:cNvSpPr/>
          <p:nvPr/>
        </p:nvSpPr>
        <p:spPr>
          <a:xfrm>
            <a:off x="1620980" y="2241999"/>
            <a:ext cx="430789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Planifier des extractions récurrentes</a:t>
            </a:r>
          </a:p>
          <a:p>
            <a:pPr algn="ctr"/>
            <a:endParaRPr lang="fr-FR" sz="1200" dirty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Planification quotidienne, hebdomadaire ou mensuelle d’une extraction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Extraction récurrente avec des paramètres configurés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Transmission automatique du résultat de l’extraction (fichier ou information de l’erreur)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ACB5FF5-8E65-0DDC-03D5-BD533B244343}"/>
              </a:ext>
            </a:extLst>
          </p:cNvPr>
          <p:cNvSpPr/>
          <p:nvPr/>
        </p:nvSpPr>
        <p:spPr>
          <a:xfrm>
            <a:off x="6096000" y="2263290"/>
            <a:ext cx="4307892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Documenter les extractions</a:t>
            </a:r>
          </a:p>
          <a:p>
            <a:pPr algn="ctr"/>
            <a:endParaRPr lang="fr-FR" sz="1200" dirty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Connaitre le fonctionnement des critères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Connaitre la source des données restituées (demande, ménage, dispositif)</a:t>
            </a:r>
          </a:p>
          <a:p>
            <a:pPr algn="ctr"/>
            <a:endParaRPr lang="fr-FR" sz="1200" i="1" dirty="0">
              <a:solidFill>
                <a:schemeClr val="tx1"/>
              </a:solidFill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17D97F1B-5923-9FF0-1413-E6F7F3399A79}"/>
              </a:ext>
            </a:extLst>
          </p:cNvPr>
          <p:cNvGrpSpPr/>
          <p:nvPr/>
        </p:nvGrpSpPr>
        <p:grpSpPr>
          <a:xfrm>
            <a:off x="3043708" y="2430263"/>
            <a:ext cx="1453565" cy="394645"/>
            <a:chOff x="546100" y="1612900"/>
            <a:chExt cx="1174750" cy="47067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8C8CA63-3E0B-A2ED-D13F-54AC5A43B443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 : coins arrondis 8">
              <a:extLst>
                <a:ext uri="{FF2B5EF4-FFF2-40B4-BE49-F238E27FC236}">
                  <a16:creationId xmlns:a16="http://schemas.microsoft.com/office/drawing/2014/main" id="{205D6358-EA77-91B8-B08B-F5C5EB83FD9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3BCEDBD7-3BF6-DF5D-E36F-99301519F9A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Général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E31CBC57-BD8F-821B-26B1-119B968B5DE3}"/>
              </a:ext>
            </a:extLst>
          </p:cNvPr>
          <p:cNvGrpSpPr/>
          <p:nvPr/>
        </p:nvGrpSpPr>
        <p:grpSpPr>
          <a:xfrm>
            <a:off x="7507767" y="2448385"/>
            <a:ext cx="1453565" cy="394645"/>
            <a:chOff x="546100" y="1612900"/>
            <a:chExt cx="1174750" cy="47067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B4BA23F-36AA-46B0-3567-7FB5F88F3626}"/>
                </a:ext>
              </a:extLst>
            </p:cNvPr>
            <p:cNvSpPr/>
            <p:nvPr/>
          </p:nvSpPr>
          <p:spPr>
            <a:xfrm>
              <a:off x="546100" y="1612900"/>
              <a:ext cx="1174750" cy="4291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9BB87037-BB0D-4634-ECF3-D7B647FBF10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C65CC55F-5D92-EF74-1795-9AD773B0114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Général</a:t>
              </a:r>
            </a:p>
          </p:txBody>
        </p:sp>
      </p:grpSp>
      <p:pic>
        <p:nvPicPr>
          <p:cNvPr id="16" name="Graphique 15" descr="Flèche en cercle avec un remplissage uni">
            <a:extLst>
              <a:ext uri="{FF2B5EF4-FFF2-40B4-BE49-F238E27FC236}">
                <a16:creationId xmlns:a16="http://schemas.microsoft.com/office/drawing/2014/main" id="{D092D0D4-4AA4-C49F-E264-7ECD40AF1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13290" y="4905707"/>
            <a:ext cx="914400" cy="914400"/>
          </a:xfrm>
          <a:prstGeom prst="rect">
            <a:avLst/>
          </a:prstGeom>
        </p:spPr>
      </p:pic>
      <p:pic>
        <p:nvPicPr>
          <p:cNvPr id="18" name="Graphique 17" descr="Livres avec un remplissage uni">
            <a:extLst>
              <a:ext uri="{FF2B5EF4-FFF2-40B4-BE49-F238E27FC236}">
                <a16:creationId xmlns:a16="http://schemas.microsoft.com/office/drawing/2014/main" id="{A76B431C-8817-EEF6-C442-C052D92D30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92746" y="49057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60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881423"/>
              </p:ext>
            </p:extLst>
          </p:nvPr>
        </p:nvGraphicFramePr>
        <p:xfrm>
          <a:off x="468300" y="1290320"/>
          <a:ext cx="11232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3942083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3585882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139006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>
                          <a:solidFill>
                            <a:schemeClr val="tx1"/>
                          </a:solidFill>
                        </a:rPr>
                        <a:t>8727</a:t>
                      </a:r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Durée entre inscription sur liste d’attente et entrée en dispositif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à mener pour la solution actuelle pour récupérer ces informations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préalable pour déterminer l’intégration de ce ticket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8728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Durée entre transmission de demande et entrée en dispositif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Antidater limitée à 1 mois voir pour retirer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Lever les limitations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Transfert date de première entrée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Ticket priorisé avec les évolutions associées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8730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Durée entre orientation et entrée en dispositif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8731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Nombre de requêtes* de complétion d’informations par 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Ajouter le décompte des passages à mettre à jour sur les demandes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Ticket priorisé avec ticket complémentaire sur le nombre de passages à « Mettre à jour » des demandes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785058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Visibilité de l’inscription des demandes à Mettre à jour dans la gestion des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Uniquement sur la gestion des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Ticket priorisé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22716"/>
                  </a:ext>
                </a:extLst>
              </a:tr>
              <a:tr h="363245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Informations de mise à jour sur la demande même quand la demande n’est pas à mettre à 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Vérifier que la « date de dernière mise à jour par le TS » est actualisée avec cette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Ticket priorisé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26070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Erreur de suppression de demande 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Besoin de supprimer se présente suite à des erreurs de saisie de 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Ticket priorisé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584367"/>
                  </a:ext>
                </a:extLst>
              </a:tr>
              <a:tr h="363245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Planifier des extractions récurrentes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Besoin exprimé de dépôt du résultat d’extraction dans un répertoire sécurisé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priorisée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323821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Documenter les extractions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Dictionnaire de la donnée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Documentation priorisée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072771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85705C8-6456-183B-098D-122A19984805}"/>
              </a:ext>
            </a:extLst>
          </p:cNvPr>
          <p:cNvSpPr txBox="1"/>
          <p:nvPr/>
        </p:nvSpPr>
        <p:spPr>
          <a:xfrm>
            <a:off x="8352000" y="933300"/>
            <a:ext cx="3924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*actions de passer la demande à « A compléter »</a:t>
            </a:r>
          </a:p>
        </p:txBody>
      </p:sp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619727"/>
              </p:ext>
            </p:extLst>
          </p:nvPr>
        </p:nvGraphicFramePr>
        <p:xfrm>
          <a:off x="480000" y="1413300"/>
          <a:ext cx="11232000" cy="448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1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4368694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3322066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289456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i="0" dirty="0"/>
                        <a:t>Restrictions dans les orientations, commissions et listes d’attente dans les extractions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Retirer les limites sur les orientations et commissions restituées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Augmentation de la limite (5 items est trop petit)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200" i="0" dirty="0"/>
                        <a:t>Tout restituer aussi pour les listes d’attente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pour lever ces limites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Question sur les orientations et commissions dans les extractions : Est-ce les 5 dernières ou 5 premières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de l’existant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14578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Remonter la liste des incidents connus à ce jour sur les extractions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Liste à partager avant le 20/02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Afficher la date de dernière mise à jour par le 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Restituer l’information sur laquelle se base de batch automatique de passage de statut à « Mettre à jour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d’évolution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Situation budgétaire : Absence de ressources ou d’informations sur les ressources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Possibilité de distinguer les personnes sans ressources de celle pour laquelle rien n'est renseigné concernant la situation budgétaire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Analyse d’évolution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i="0" dirty="0"/>
                        <a:t>Suppression de demandes d’insertion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0" dirty="0"/>
                        <a:t>Retirer la suppression de la demande insertion pour les autres acteurs que le SIAO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i="0" dirty="0"/>
              <a:t>Besoin d’un temps dédié pour prioriser les incidents identifiés en comité référents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Demande de démonstration du module offre sur la plateforme de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i="0" dirty="0"/>
              <a:t>Question sur le principe de mettre d’abord </a:t>
            </a:r>
            <a:r>
              <a:rPr lang="fr-FR" sz="1600" dirty="0"/>
              <a:t>à disposition les nouvelles versions en formation</a:t>
            </a:r>
            <a:endParaRPr lang="fr-FR" sz="1600" i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21/01/2025</a:t>
            </a:fld>
            <a:endParaRPr lang="fr-FR" cap="al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04C4B4-2E2D-4B8D-94F6-5ADC1D776E3C}">
  <ds:schemaRefs>
    <ds:schemaRef ds:uri="http://www.w3.org/XML/1998/namespace"/>
    <ds:schemaRef ds:uri="http://purl.org/dc/dcmitype/"/>
    <ds:schemaRef ds:uri="http://schemas.microsoft.com/office/infopath/2007/PartnerControls"/>
    <ds:schemaRef ds:uri="508a59e5-b22a-41ad-92a4-10dd5b0c4401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1033</Words>
  <Application>Microsoft Office PowerPoint</Application>
  <PresentationFormat>Grand écran</PresentationFormat>
  <Paragraphs>234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Calibri</vt:lpstr>
      <vt:lpstr>Marianne</vt:lpstr>
      <vt:lpstr>1_GOUVERNEMENT</vt:lpstr>
      <vt:lpstr>2_GOUVERNEMENT</vt:lpstr>
      <vt:lpstr>GOUVERNEMENT</vt:lpstr>
      <vt:lpstr>3_GOUVERNEMENT</vt:lpstr>
      <vt:lpstr>4_GOUVERNEMENT</vt:lpstr>
      <vt:lpstr>5_GOUVERNEMENT</vt:lpstr>
      <vt:lpstr>Présentation PowerPoint</vt:lpstr>
      <vt:lpstr>Sommaire</vt:lpstr>
      <vt:lpstr>1. Thématiques identifiées</vt:lpstr>
      <vt:lpstr>2. Liste des sujets 1/3</vt:lpstr>
      <vt:lpstr>2. Liste des sujets 2/3</vt:lpstr>
      <vt:lpstr>2. Liste des sujets 3/3</vt:lpstr>
      <vt:lpstr>3. Relevé d’informations, de décisions et d’actions</vt:lpstr>
      <vt:lpstr>3. Remontées hors périmètre des tickets de l’atelier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73</cp:revision>
  <dcterms:created xsi:type="dcterms:W3CDTF">2024-10-23T10:18:38Z</dcterms:created>
  <dcterms:modified xsi:type="dcterms:W3CDTF">2025-01-23T17:32:23Z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